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676" r:id="rId2"/>
  </p:sldMasterIdLst>
  <p:notesMasterIdLst>
    <p:notesMasterId r:id="rId10"/>
  </p:notesMasterIdLst>
  <p:handoutMasterIdLst>
    <p:handoutMasterId r:id="rId11"/>
  </p:handoutMasterIdLst>
  <p:sldIdLst>
    <p:sldId id="303" r:id="rId3"/>
    <p:sldId id="304" r:id="rId4"/>
    <p:sldId id="366" r:id="rId5"/>
    <p:sldId id="369" r:id="rId6"/>
    <p:sldId id="314" r:id="rId7"/>
    <p:sldId id="373" r:id="rId8"/>
    <p:sldId id="3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18A18"/>
    <a:srgbClr val="50AA1E"/>
    <a:srgbClr val="8CD153"/>
    <a:srgbClr val="A1C064"/>
    <a:srgbClr val="61CE24"/>
    <a:srgbClr val="7CDF45"/>
    <a:srgbClr val="33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18" autoAdjust="0"/>
    <p:restoredTop sz="94637" autoAdjust="0"/>
  </p:normalViewPr>
  <p:slideViewPr>
    <p:cSldViewPr>
      <p:cViewPr>
        <p:scale>
          <a:sx n="95" d="100"/>
          <a:sy n="95" d="100"/>
        </p:scale>
        <p:origin x="-462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A6ED2-8BCD-4980-8751-0CDD1B2F288A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42DA2-5B93-4745-BA36-2F87B3684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478457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064CD-A8CF-46D5-8E51-5B10A96711F1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A6A9B-23DC-4A30-A255-E55EAC5234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743314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39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801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8667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121526" y="234878"/>
            <a:ext cx="6858405" cy="298327"/>
          </a:xfrm>
          <a:prstGeom prst="rect">
            <a:avLst/>
          </a:prstGeom>
        </p:spPr>
        <p:txBody>
          <a:bodyPr lIns="91430" tIns="45716" rIns="91430" bIns="45716" anchor="ctr" anchorCtr="0"/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pic>
        <p:nvPicPr>
          <p:cNvPr id="3" name="Picture 48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51" y="656819"/>
            <a:ext cx="898849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21221" y="1359061"/>
            <a:ext cx="8841727" cy="4775059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21221" y="786060"/>
            <a:ext cx="8841727" cy="584767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9353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10757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0065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5763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2266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916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980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31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4179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033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58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587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8172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0378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7119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ZAR_STYLE_2013_Bas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1640" y="104780"/>
            <a:ext cx="7602408" cy="529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2400" b="1">
                <a:solidFill>
                  <a:srgbClr val="2E80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ru-RU" dirty="0" smtClean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7668348" y="44624"/>
            <a:ext cx="1046462" cy="81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 userDrawn="1"/>
        </p:nvCxnSpPr>
        <p:spPr bwMode="auto">
          <a:xfrm>
            <a:off x="179519" y="634024"/>
            <a:ext cx="769289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688782" y="89281"/>
            <a:ext cx="290477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Прямая соединительная линия 18"/>
          <p:cNvCxnSpPr/>
          <p:nvPr userDrawn="1"/>
        </p:nvCxnSpPr>
        <p:spPr bwMode="auto">
          <a:xfrm>
            <a:off x="8462965" y="607827"/>
            <a:ext cx="50006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77023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847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04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51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330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889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642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89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96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9" r:id="rId12"/>
    <p:sldLayoutId id="2147483690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504" y="1844824"/>
            <a:ext cx="28083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cs typeface="Times New Roman" pitchFamily="18" charset="0"/>
              </a:rPr>
              <a:t>«Схема реализации инвестиционных проектов с гос. поддержкой / гос. участием» </a:t>
            </a:r>
            <a:br>
              <a:rPr lang="ru-RU" sz="1600" dirty="0" smtClean="0">
                <a:cs typeface="Times New Roman" pitchFamily="18" charset="0"/>
              </a:rPr>
            </a:br>
            <a:r>
              <a:rPr lang="ru-RU" sz="1600" dirty="0" smtClean="0">
                <a:cs typeface="Times New Roman" pitchFamily="18" charset="0"/>
              </a:rPr>
              <a:t>в рамках </a:t>
            </a:r>
            <a:br>
              <a:rPr lang="ru-RU" sz="1600" dirty="0" smtClean="0">
                <a:cs typeface="Times New Roman" pitchFamily="18" charset="0"/>
              </a:rPr>
            </a:br>
            <a:r>
              <a:rPr lang="ru-RU" sz="1600" dirty="0" smtClean="0">
                <a:cs typeface="Times New Roman" pitchFamily="18" charset="0"/>
              </a:rPr>
              <a:t>«Ежегодной общественной премии «Регионы – устойчивое развитие»</a:t>
            </a:r>
            <a:endParaRPr lang="ru-RU" sz="1600" b="1" u="sng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437112"/>
            <a:ext cx="2736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dirty="0" smtClean="0">
                <a:solidFill>
                  <a:prstClr val="black"/>
                </a:solidFill>
                <a:cs typeface="Times New Roman" pitchFamily="18" charset="0"/>
              </a:rPr>
              <a:t>Управление по работе 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cs typeface="Times New Roman" pitchFamily="18" charset="0"/>
              </a:rPr>
              <a:t>с субъектами РФ 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cs typeface="Times New Roman" pitchFamily="18" charset="0"/>
              </a:rPr>
              <a:t>ОАО «Сбербанк России»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cs typeface="Times New Roman" pitchFamily="18" charset="0"/>
              </a:rPr>
              <a:t>Решетник Мария  </a:t>
            </a:r>
          </a:p>
          <a:p>
            <a:pPr algn="r"/>
            <a:endParaRPr lang="ru-RU" sz="120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cs typeface="Times New Roman" pitchFamily="18" charset="0"/>
              </a:rPr>
              <a:t>Оргкомитет </a:t>
            </a:r>
            <a:r>
              <a:rPr lang="ru-RU" sz="1200" b="1" dirty="0">
                <a:solidFill>
                  <a:prstClr val="black"/>
                </a:solidFill>
                <a:cs typeface="Times New Roman" pitchFamily="18" charset="0"/>
              </a:rPr>
              <a:t>Конкурса </a:t>
            </a:r>
          </a:p>
          <a:p>
            <a:pPr algn="r"/>
            <a:r>
              <a:rPr lang="ru-RU" sz="1200" b="1" dirty="0">
                <a:solidFill>
                  <a:prstClr val="black"/>
                </a:solidFill>
                <a:cs typeface="Times New Roman" pitchFamily="18" charset="0"/>
              </a:rPr>
              <a:t>«Ежегодная общественная премия </a:t>
            </a:r>
          </a:p>
          <a:p>
            <a:pPr algn="r"/>
            <a:r>
              <a:rPr lang="ru-RU" sz="1200" b="1" dirty="0">
                <a:solidFill>
                  <a:prstClr val="black"/>
                </a:solidFill>
                <a:cs typeface="Times New Roman" pitchFamily="18" charset="0"/>
              </a:rPr>
              <a:t>«Регионы – устойчивое развитие</a:t>
            </a:r>
            <a:r>
              <a:rPr lang="ru-RU" sz="1200" b="1" dirty="0" smtClean="0">
                <a:solidFill>
                  <a:prstClr val="black"/>
                </a:solidFill>
                <a:cs typeface="Times New Roman" pitchFamily="18" charset="0"/>
              </a:rPr>
              <a:t>»</a:t>
            </a: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cs typeface="Times New Roman" pitchFamily="18" charset="0"/>
              </a:rPr>
              <a:t>Кваша </a:t>
            </a:r>
            <a:r>
              <a:rPr lang="ru-RU" sz="1200" b="1" smtClean="0">
                <a:solidFill>
                  <a:prstClr val="black"/>
                </a:solidFill>
                <a:cs typeface="Times New Roman" pitchFamily="18" charset="0"/>
              </a:rPr>
              <a:t>Юрий </a:t>
            </a:r>
            <a:endParaRPr lang="en-US" sz="12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107505" y="260648"/>
            <a:ext cx="7992888" cy="1440160"/>
          </a:xfrm>
        </p:spPr>
        <p:txBody>
          <a:bodyPr>
            <a:noAutofit/>
          </a:bodyPr>
          <a:lstStyle/>
          <a:p>
            <a:pPr algn="ctr"/>
            <a:r>
              <a:rPr lang="ru-RU" sz="2000" b="0" dirty="0">
                <a:latin typeface="+mn-lt"/>
                <a:cs typeface="Times New Roman" pitchFamily="18" charset="0"/>
              </a:rPr>
              <a:t/>
            </a:r>
            <a:br>
              <a:rPr lang="ru-RU" sz="2000" b="0" dirty="0">
                <a:latin typeface="+mn-lt"/>
                <a:cs typeface="Times New Roman" pitchFamily="18" charset="0"/>
              </a:rPr>
            </a:br>
            <a:r>
              <a:rPr lang="ru-RU" sz="2000" b="0" dirty="0" smtClean="0">
                <a:latin typeface="+mn-lt"/>
                <a:cs typeface="Times New Roman" pitchFamily="18" charset="0"/>
              </a:rPr>
              <a:t/>
            </a:r>
            <a:br>
              <a:rPr lang="ru-RU" sz="2000" b="0" dirty="0" smtClean="0">
                <a:latin typeface="+mn-lt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Инструменты реализации долгосрочных инвестиционных проектов на базе основе регламента </a:t>
            </a:r>
            <a:br>
              <a:rPr lang="ru-RU" sz="2000" b="0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«Инвестиционные проекты с гос. поддержкой и гос. участием» </a:t>
            </a:r>
            <a:br>
              <a:rPr lang="ru-RU" sz="2000" b="0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на основе проектного финансирования</a:t>
            </a:r>
            <a:r>
              <a:rPr lang="ru-RU" sz="2000" b="0" dirty="0" smtClean="0">
                <a:latin typeface="+mn-lt"/>
                <a:cs typeface="Times New Roman" pitchFamily="18" charset="0"/>
              </a:rPr>
              <a:t/>
            </a:r>
            <a:br>
              <a:rPr lang="ru-RU" sz="2000" b="0" dirty="0" smtClean="0">
                <a:latin typeface="+mn-lt"/>
                <a:cs typeface="Times New Roman" pitchFamily="18" charset="0"/>
              </a:rPr>
            </a:br>
            <a:r>
              <a:rPr lang="ru-RU" sz="2000" b="0" dirty="0">
                <a:latin typeface="+mn-lt"/>
                <a:cs typeface="Times New Roman" pitchFamily="18" charset="0"/>
              </a:rPr>
              <a:t/>
            </a:r>
            <a:br>
              <a:rPr lang="ru-RU" sz="2000" b="0" dirty="0">
                <a:latin typeface="+mn-lt"/>
                <a:cs typeface="Times New Roman" pitchFamily="18" charset="0"/>
              </a:rPr>
            </a:br>
            <a:endParaRPr lang="ru-RU" sz="2000" b="0" i="1" dirty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9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57" y="104780"/>
            <a:ext cx="7581191" cy="529249"/>
          </a:xfrm>
        </p:spPr>
        <p:txBody>
          <a:bodyPr/>
          <a:lstStyle/>
          <a:p>
            <a:r>
              <a:rPr lang="ru-RU" dirty="0" smtClean="0">
                <a:latin typeface="+mn-lt"/>
                <a:cs typeface="Times New Roman" pitchFamily="18" charset="0"/>
              </a:rPr>
              <a:t>          Содержание</a:t>
            </a:r>
            <a:endParaRPr lang="ru-RU" sz="2900" dirty="0">
              <a:latin typeface="+mn-lt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6766198"/>
              </p:ext>
            </p:extLst>
          </p:nvPr>
        </p:nvGraphicFramePr>
        <p:xfrm>
          <a:off x="323528" y="908720"/>
          <a:ext cx="8352928" cy="3374748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8352928"/>
              </a:tblGrid>
              <a:tr h="3394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 anchor="ctr"/>
                </a:tc>
              </a:tr>
              <a:tr h="11424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</a:t>
                      </a:r>
                      <a:r>
                        <a:rPr lang="en-US" sz="1800" b="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Общая</a:t>
                      </a: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информация о Ежегодной общероссийской премии Конкурса «Регионы – устойчивое развитие» (далее Конкурс)</a:t>
                      </a:r>
                      <a:endParaRPr lang="ru-RU" sz="18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  <a:tr h="534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Цели и задачи проведения Конкурса и основные</a:t>
                      </a: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шаги к ее реализации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  <a:tr h="397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3.</a:t>
                      </a: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Организационная с</a:t>
                      </a:r>
                      <a:r>
                        <a:rPr lang="ru-RU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труктура Конкурса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I</a:t>
            </a:r>
            <a:endParaRPr lang="ru-RU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48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4781"/>
            <a:ext cx="7008472" cy="51590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+mn-lt"/>
                <a:cs typeface="Times New Roman" pitchFamily="18" charset="0"/>
              </a:rPr>
              <a:t>Общая информация о Конкурсе «Регионы – устойчивое развитие»</a:t>
            </a:r>
            <a:endParaRPr lang="ru-RU" sz="1800" dirty="0">
              <a:latin typeface="+mn-lt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3928" y="1556792"/>
            <a:ext cx="1728192" cy="1080120"/>
          </a:xfrm>
          <a:prstGeom prst="rect">
            <a:avLst/>
          </a:prstGeom>
          <a:solidFill>
            <a:srgbClr val="50AA1E"/>
          </a:solidFill>
          <a:ln>
            <a:solidFill>
              <a:srgbClr val="50AA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cs typeface="Times New Roman" pitchFamily="18" charset="0"/>
              </a:rPr>
              <a:t>ОАО «Сбербанк России» (УРС)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2526" y="900009"/>
            <a:ext cx="13436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cs typeface="Times New Roman" pitchFamily="18" charset="0"/>
              </a:rPr>
              <a:t>Организатор </a:t>
            </a:r>
          </a:p>
          <a:p>
            <a:pPr algn="ctr"/>
            <a:r>
              <a:rPr lang="ru-RU" sz="1600" dirty="0" smtClean="0">
                <a:cs typeface="Times New Roman" pitchFamily="18" charset="0"/>
              </a:rPr>
              <a:t>Конкурса:</a:t>
            </a:r>
            <a:endParaRPr lang="ru-RU" sz="1600" dirty="0"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780928"/>
            <a:ext cx="3608784" cy="111268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КОНКУРС</a:t>
            </a:r>
          </a:p>
          <a:p>
            <a:pPr algn="ctr"/>
            <a:r>
              <a:rPr lang="ru-RU" sz="1400" b="1" dirty="0" smtClean="0">
                <a:cs typeface="Times New Roman" pitchFamily="18" charset="0"/>
              </a:rPr>
              <a:t>«Регионы – устойчивое развитие»</a:t>
            </a:r>
            <a:endParaRPr lang="ru-RU" sz="1400" b="1" dirty="0"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960403"/>
            <a:ext cx="3528392" cy="10487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cs typeface="Times New Roman" pitchFamily="18" charset="0"/>
              </a:rPr>
              <a:t>Поручение Правительства Российской Федерации от 10 августа 2011 года № ДК-П9-5670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77220" y="3365820"/>
            <a:ext cx="32706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повышение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инвестиционной привлекательности регионов РФ и создания новых механизмов финансирования инвестиционных проектов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4581128"/>
            <a:ext cx="3672408" cy="92333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методическое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техническое обеспечение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проведения мероприятий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Конкурса</a:t>
            </a:r>
            <a:endParaRPr lang="ru-RU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03648" y="4005064"/>
            <a:ext cx="3608784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Оргкомитет</a:t>
            </a:r>
          </a:p>
          <a:p>
            <a:pPr algn="ctr"/>
            <a:r>
              <a:rPr lang="ru-RU" sz="1400" b="1" dirty="0" smtClean="0">
                <a:cs typeface="Times New Roman" pitchFamily="18" charset="0"/>
              </a:rPr>
              <a:t>«Регионы – устойчивое развитие»</a:t>
            </a:r>
            <a:endParaRPr lang="ru-RU" sz="1400" b="1" dirty="0"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26746" y="2796694"/>
            <a:ext cx="2971647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ЦЕЛЬ ПРОВЕДЕНИЯ КОНКУРСА:</a:t>
            </a:r>
            <a:endParaRPr lang="ru-RU" sz="1600" b="1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I</a:t>
            </a:r>
            <a:endParaRPr lang="ru-RU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4781"/>
            <a:ext cx="6648432" cy="515908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418A18"/>
                </a:solidFill>
                <a:latin typeface="+mn-lt"/>
                <a:cs typeface="Times New Roman" pitchFamily="18" charset="0"/>
              </a:rPr>
              <a:t>Задачи Оргкомитета </a:t>
            </a:r>
            <a:endParaRPr lang="ru-RU" sz="1800" dirty="0">
              <a:solidFill>
                <a:srgbClr val="418A18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5373216"/>
            <a:ext cx="3816425" cy="115212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Разработка финансовых механизмов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для реализации проектов в различных отраслях реального сектора экономики</a:t>
            </a:r>
            <a:endParaRPr lang="ru-RU" sz="1400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2420888"/>
            <a:ext cx="3816425" cy="9361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Отбор и систематизация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региональных проектов и программ регионов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0" y="3573016"/>
            <a:ext cx="3816425" cy="165618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Структурирование проектов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с участием сторонних экспертов, с целью повышения инвестиционной привлекательности инвестиционных проектов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4581128"/>
            <a:ext cx="4320480" cy="94202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Отбор инвесторов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для реализации отобранных в рамках Конкурса проектов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5977" y="980728"/>
            <a:ext cx="4399594" cy="158417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Создание и внедрение оптимизированной системы прохождения инвестиционной Заявки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в отобранных финансовых институтах, с целью сокращение сроков по ее рассмотрению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55976" y="2708920"/>
            <a:ext cx="4379502" cy="16849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Комплектование инвестиционных площадок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(индустриальных парков) проектами, обеспечивающих внутреннюю кооперацию, при сохранении независимости каждого субъекта хозяйственной деятельности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1052736"/>
            <a:ext cx="3816425" cy="115212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Создание нормативно-правовых и административных условий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для реализации инвестиционных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проектов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512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FFFF"/>
                </a:solidFill>
              </a:rPr>
              <a:t>2</a:t>
            </a:r>
            <a:endParaRPr lang="ru-RU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764704"/>
            <a:ext cx="3312368" cy="141577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Попечительский совет Конкурса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cs typeface="Times New Roman" pitchFamily="18" charset="0"/>
              </a:rPr>
              <a:t>Председатель Бушмин Е.В.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cs typeface="Times New Roman" pitchFamily="18" charset="0"/>
              </a:rPr>
              <a:t>Сопредседатель </a:t>
            </a:r>
            <a:r>
              <a:rPr lang="ru-RU" sz="1600" dirty="0" err="1" smtClean="0">
                <a:solidFill>
                  <a:schemeClr val="bg1"/>
                </a:solidFill>
                <a:cs typeface="Times New Roman" pitchFamily="18" charset="0"/>
              </a:rPr>
              <a:t>Катырин</a:t>
            </a:r>
            <a:r>
              <a:rPr lang="ru-RU" sz="1600" dirty="0" smtClean="0">
                <a:solidFill>
                  <a:schemeClr val="bg1"/>
                </a:solidFill>
                <a:cs typeface="Times New Roman" pitchFamily="18" charset="0"/>
              </a:rPr>
              <a:t> С.Н.</a:t>
            </a:r>
          </a:p>
          <a:p>
            <a:pPr algn="ctr"/>
            <a:endParaRPr lang="ru-RU" dirty="0" smtClean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2996952"/>
            <a:ext cx="3312368" cy="615553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Оргкомитет Конкурса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cs typeface="Times New Roman" pitchFamily="18" charset="0"/>
              </a:rPr>
              <a:t>Председатель Шеметов В.И.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3258" y="5354042"/>
            <a:ext cx="3312368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Экспертный совет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0776" y="2348880"/>
            <a:ext cx="4986216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80975" indent="-180975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Осуществляет проведение Конкурса и всех его мероприятий</a:t>
            </a:r>
            <a:endParaRPr lang="ru-RU" sz="1400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180975" indent="-180975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Обеспечивает методическое и техническое обеспечение проведения мероприятий Конкурса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Контролирует ход осуществления проектов, получивших финансирование по итогам Конкурса</a:t>
            </a:r>
          </a:p>
          <a:p>
            <a:pPr marL="180975" indent="-180975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Осуществляет подбор партнеров Конкурса из представителей СМИ, финансовых и страховых институтов, организаций поставщиков и производителей продукции, необходимой для реализации проектов Конкурса, проектных и научных организаций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90776" y="887814"/>
            <a:ext cx="4986216" cy="11695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cs typeface="Times New Roman" pitchFamily="18" charset="0"/>
              </a:rPr>
              <a:t>Рассматривает предложения Экспертного и Организационного комитетов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cs typeface="Times New Roman" pitchFamily="18" charset="0"/>
              </a:rPr>
              <a:t>Определяет победителей Конкурса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cs typeface="Times New Roman" pitchFamily="18" charset="0"/>
              </a:rPr>
              <a:t>Определяет размер и формы финансирования победителей  Конкурса</a:t>
            </a:r>
            <a:endParaRPr lang="ru-RU" sz="1400" dirty="0">
              <a:solidFill>
                <a:srgbClr val="418A18"/>
              </a:solidFill>
              <a:cs typeface="Times New Roman" pitchFamily="18" charset="0"/>
            </a:endParaRPr>
          </a:p>
        </p:txBody>
      </p:sp>
      <p:sp>
        <p:nvSpPr>
          <p:cNvPr id="12" name="Заголовок 11"/>
          <p:cNvSpPr txBox="1">
            <a:spLocks noGrp="1"/>
          </p:cNvSpPr>
          <p:nvPr>
            <p:ph type="title"/>
          </p:nvPr>
        </p:nvSpPr>
        <p:spPr>
          <a:xfrm>
            <a:off x="827583" y="251137"/>
            <a:ext cx="28803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418A18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418A18"/>
                </a:solidFill>
                <a:latin typeface="+mn-lt"/>
                <a:cs typeface="Times New Roman" pitchFamily="18" charset="0"/>
              </a:rPr>
              <a:t>Структура Конкурса</a:t>
            </a:r>
            <a:endParaRPr lang="ru-RU" sz="1800" dirty="0">
              <a:solidFill>
                <a:srgbClr val="418A18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25626" y="4781470"/>
            <a:ext cx="4320480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</a:rPr>
              <a:t>О</a:t>
            </a:r>
            <a:r>
              <a:rPr lang="ru-RU" sz="1400" dirty="0" smtClean="0">
                <a:solidFill>
                  <a:srgbClr val="418A18"/>
                </a:solidFill>
              </a:rPr>
              <a:t>существляет </a:t>
            </a:r>
            <a:r>
              <a:rPr lang="ru-RU" sz="1400" dirty="0">
                <a:solidFill>
                  <a:srgbClr val="418A18"/>
                </a:solidFill>
              </a:rPr>
              <a:t>поэтапную независимую экспертизу направленных на Конкурс заявок на участие, финансовых планов </a:t>
            </a:r>
            <a:r>
              <a:rPr lang="ru-RU" sz="1400" dirty="0" smtClean="0">
                <a:solidFill>
                  <a:srgbClr val="418A18"/>
                </a:solidFill>
              </a:rPr>
              <a:t>проектов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</a:rPr>
              <a:t>В</a:t>
            </a:r>
            <a:r>
              <a:rPr lang="ru-RU" sz="1400" dirty="0" smtClean="0">
                <a:solidFill>
                  <a:srgbClr val="418A18"/>
                </a:solidFill>
              </a:rPr>
              <a:t>ыносит </a:t>
            </a:r>
            <a:r>
              <a:rPr lang="ru-RU" sz="1400" dirty="0">
                <a:solidFill>
                  <a:srgbClr val="418A18"/>
                </a:solidFill>
              </a:rPr>
              <a:t>рекомендательное коллегиальное решение по  кандидатам в победители Конкурса для рассмотрения Попечительским </a:t>
            </a:r>
            <a:r>
              <a:rPr lang="ru-RU" sz="1400" dirty="0" smtClean="0">
                <a:solidFill>
                  <a:srgbClr val="418A18"/>
                </a:solidFill>
              </a:rPr>
              <a:t>Советом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</a:rPr>
              <a:t> Разрабатывает </a:t>
            </a:r>
            <a:r>
              <a:rPr lang="ru-RU" sz="1400" dirty="0">
                <a:solidFill>
                  <a:srgbClr val="418A18"/>
                </a:solidFill>
              </a:rPr>
              <a:t>индивидуальную для каждого проекта структуру финансирования</a:t>
            </a:r>
            <a:r>
              <a:rPr lang="ru-RU" sz="1400" dirty="0" smtClean="0">
                <a:solidFill>
                  <a:srgbClr val="418A18"/>
                </a:solidFill>
              </a:rPr>
              <a:t>.</a:t>
            </a:r>
            <a:endParaRPr lang="ru-RU" sz="1400" dirty="0">
              <a:solidFill>
                <a:srgbClr val="418A18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04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22604" y="887814"/>
            <a:ext cx="8354388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418A18"/>
                </a:solidFill>
                <a:cs typeface="Times New Roman" pitchFamily="18" charset="0"/>
              </a:rPr>
              <a:t>На текущий момент Оргкомитет Конкурса и Владимирская область:</a:t>
            </a:r>
          </a:p>
          <a:p>
            <a:pPr algn="just"/>
            <a:endParaRPr lang="en-US" sz="1400" dirty="0">
              <a:solidFill>
                <a:srgbClr val="418A18"/>
              </a:solidFill>
              <a:cs typeface="Times New Roman" pitchFamily="18" charset="0"/>
            </a:endParaRP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cs typeface="Times New Roman" pitchFamily="18" charset="0"/>
              </a:rPr>
              <a:t>Подписан «План взаимодействия» на период 2014-2017 гг.</a:t>
            </a: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cs typeface="Times New Roman" pitchFamily="18" charset="0"/>
              </a:rPr>
              <a:t>На территории Владимирской области утверждена «Схема взаимодействия при реализации инвестиционных  проектов с гос. поддержкой / гос. участием» Приказ № _____ от _______  </a:t>
            </a: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cs typeface="Times New Roman" pitchFamily="18" charset="0"/>
              </a:rPr>
              <a:t>Сформирована база индустриальных парков Владимирской области</a:t>
            </a: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cs typeface="Times New Roman" pitchFamily="18" charset="0"/>
              </a:rPr>
              <a:t>Сформирована база форм региональных форм государственной поддержки Владимирской области </a:t>
            </a: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cs typeface="Times New Roman" pitchFamily="18" charset="0"/>
              </a:rPr>
              <a:t>Сформирована база генеральных подрядчиков Владимирской области для координации включения при реализации инвестиционных проектов </a:t>
            </a:r>
            <a:r>
              <a:rPr lang="ru-RU" sz="1400" dirty="0" smtClean="0">
                <a:solidFill>
                  <a:srgbClr val="418A18"/>
                </a:solidFill>
                <a:cs typeface="Times New Roman" pitchFamily="18" charset="0"/>
              </a:rPr>
              <a:t>области</a:t>
            </a:r>
            <a:endParaRPr lang="ru-RU" sz="1400" dirty="0">
              <a:solidFill>
                <a:srgbClr val="418A18"/>
              </a:solidFill>
              <a:cs typeface="Times New Roman" pitchFamily="18" charset="0"/>
            </a:endParaRPr>
          </a:p>
        </p:txBody>
      </p:sp>
      <p:sp>
        <p:nvSpPr>
          <p:cNvPr id="12" name="Заголовок 11"/>
          <p:cNvSpPr txBox="1">
            <a:spLocks noGrp="1"/>
          </p:cNvSpPr>
          <p:nvPr>
            <p:ph type="title"/>
          </p:nvPr>
        </p:nvSpPr>
        <p:spPr>
          <a:xfrm>
            <a:off x="827583" y="251137"/>
            <a:ext cx="5158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418A18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418A18"/>
                </a:solidFill>
                <a:latin typeface="+mn-lt"/>
                <a:cs typeface="Times New Roman" pitchFamily="18" charset="0"/>
              </a:rPr>
              <a:t>Оргкомитет и Владимирская область</a:t>
            </a:r>
            <a:endParaRPr lang="ru-RU" sz="1800" dirty="0">
              <a:solidFill>
                <a:srgbClr val="418A18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3789040"/>
            <a:ext cx="4032448" cy="73866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b="1" dirty="0" err="1">
                <a:solidFill>
                  <a:schemeClr val="bg1"/>
                </a:solidFill>
              </a:rPr>
              <a:t>Хроменкова</a:t>
            </a:r>
            <a:r>
              <a:rPr lang="ru-RU" b="1" dirty="0">
                <a:solidFill>
                  <a:schemeClr val="bg1"/>
                </a:solidFill>
              </a:rPr>
              <a:t> Инна Андреевна, </a:t>
            </a:r>
          </a:p>
          <a:p>
            <a:pPr algn="ctr" fontAlgn="ctr"/>
            <a:r>
              <a:rPr lang="ru-RU" sz="1200" b="1" dirty="0">
                <a:solidFill>
                  <a:schemeClr val="bg1"/>
                </a:solidFill>
              </a:rPr>
              <a:t>заместитель директора департамента </a:t>
            </a:r>
            <a:endParaRPr lang="ru-RU" sz="1200" b="1" dirty="0" smtClean="0">
              <a:solidFill>
                <a:schemeClr val="bg1"/>
              </a:solidFill>
            </a:endParaRPr>
          </a:p>
          <a:p>
            <a:pPr algn="ctr" fontAlgn="ctr"/>
            <a:r>
              <a:rPr lang="ru-RU" sz="1200" b="1" dirty="0" smtClean="0">
                <a:solidFill>
                  <a:schemeClr val="bg1"/>
                </a:solidFill>
              </a:rPr>
              <a:t>инвестиций </a:t>
            </a:r>
            <a:r>
              <a:rPr lang="ru-RU" sz="1200" b="1" dirty="0">
                <a:solidFill>
                  <a:schemeClr val="bg1"/>
                </a:solidFill>
              </a:rPr>
              <a:t>и внешнеэкономической деятельности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2040" y="3819818"/>
            <a:ext cx="4032448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b="1" dirty="0">
                <a:solidFill>
                  <a:schemeClr val="bg1"/>
                </a:solidFill>
              </a:rPr>
              <a:t>Горшкова Светлана Егоровна, 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 fontAlgn="ctr"/>
            <a:r>
              <a:rPr lang="ru-RU" sz="1100" b="1" dirty="0" smtClean="0">
                <a:solidFill>
                  <a:schemeClr val="bg1"/>
                </a:solidFill>
              </a:rPr>
              <a:t>заместитель </a:t>
            </a:r>
            <a:r>
              <a:rPr lang="ru-RU" sz="1100" b="1" dirty="0">
                <a:solidFill>
                  <a:schemeClr val="bg1"/>
                </a:solidFill>
              </a:rPr>
              <a:t>директора департамента </a:t>
            </a:r>
            <a:endParaRPr lang="ru-RU" sz="1100" b="1" dirty="0" smtClean="0">
              <a:solidFill>
                <a:schemeClr val="bg1"/>
              </a:solidFill>
            </a:endParaRPr>
          </a:p>
          <a:p>
            <a:pPr algn="ctr" fontAlgn="ctr"/>
            <a:r>
              <a:rPr lang="ru-RU" sz="1100" b="1" dirty="0" smtClean="0">
                <a:solidFill>
                  <a:schemeClr val="bg1"/>
                </a:solidFill>
              </a:rPr>
              <a:t>жилищно-коммунального </a:t>
            </a:r>
            <a:r>
              <a:rPr lang="ru-RU" sz="1100" b="1" dirty="0">
                <a:solidFill>
                  <a:schemeClr val="bg1"/>
                </a:solidFill>
              </a:rPr>
              <a:t>хозяйства</a:t>
            </a:r>
            <a:endParaRPr lang="ru-RU" b="1" dirty="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2854" y="3356992"/>
            <a:ext cx="5690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Региональные координаторы от Владимирской области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5210036"/>
            <a:ext cx="8208912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Ответственный исполнитель по работе с инициаторами проектов по включению в консолидированную заявку от Владимирской области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83568" y="5776228"/>
            <a:ext cx="8208912" cy="6771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Москаленко Анна Николаевна, </a:t>
            </a:r>
          </a:p>
          <a:p>
            <a:pPr algn="ctr"/>
            <a:r>
              <a:rPr lang="ru-RU" sz="1100" dirty="0"/>
              <a:t>главный специалист-эксперт </a:t>
            </a:r>
            <a:r>
              <a:rPr lang="ru-RU" sz="1100" dirty="0" smtClean="0"/>
              <a:t>отдела сопровождения </a:t>
            </a:r>
            <a:r>
              <a:rPr lang="ru-RU" sz="1100" dirty="0"/>
              <a:t>инвестиционных проектов</a:t>
            </a:r>
          </a:p>
          <a:p>
            <a:pPr algn="ctr"/>
            <a:r>
              <a:rPr lang="ru-RU" sz="1100" dirty="0"/>
              <a:t>департамента инвестиций и </a:t>
            </a:r>
            <a:r>
              <a:rPr lang="ru-RU" sz="1100" dirty="0" smtClean="0"/>
              <a:t>внешнеэкономической деятельности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180813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980728"/>
            <a:ext cx="84969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418A18"/>
                </a:solidFill>
                <a:cs typeface="Times New Roman" pitchFamily="18" charset="0"/>
              </a:rPr>
              <a:t>Кваша Юрий Александрович</a:t>
            </a:r>
          </a:p>
          <a:p>
            <a:r>
              <a:rPr lang="ru-RU" dirty="0">
                <a:solidFill>
                  <a:srgbClr val="418A18"/>
                </a:solidFill>
                <a:cs typeface="Times New Roman" pitchFamily="18" charset="0"/>
              </a:rPr>
              <a:t>Заместитель  </a:t>
            </a:r>
            <a: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  <a:t>  Руководителя    направления    по    взаимодействию   с исполнительными  органами  государственной  власти  и  общероссийскими общественными организациями Организационного комитета Конкурса</a:t>
            </a:r>
          </a:p>
          <a:p>
            <a: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  <a:t>Ежегодная общественная премия «Регионы – устойчивое развитие»</a:t>
            </a:r>
            <a:endParaRPr lang="ru-RU" dirty="0">
              <a:solidFill>
                <a:srgbClr val="418A18"/>
              </a:solidFill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  <a:t>Тел. Раб.   8 (495) 236 – 70 – 36</a:t>
            </a:r>
          </a:p>
          <a:p>
            <a: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  <a:t>Тел. Моб.  8 (926) 18-70-362</a:t>
            </a:r>
          </a:p>
          <a:p>
            <a:r>
              <a:rPr lang="en-US" dirty="0" smtClean="0">
                <a:solidFill>
                  <a:srgbClr val="418A18"/>
                </a:solidFill>
                <a:cs typeface="Times New Roman" pitchFamily="18" charset="0"/>
              </a:rPr>
              <a:t>kvasha@infra-konkurs.ru</a:t>
            </a:r>
          </a:p>
          <a:p>
            <a:r>
              <a:rPr lang="en-US" dirty="0" smtClean="0">
                <a:solidFill>
                  <a:srgbClr val="418A18"/>
                </a:solidFill>
                <a:cs typeface="Times New Roman" pitchFamily="18" charset="0"/>
              </a:rPr>
              <a:t>www.infra-konkurs.ru</a:t>
            </a:r>
          </a:p>
          <a:p>
            <a:endParaRPr lang="ru-RU" dirty="0" smtClean="0">
              <a:solidFill>
                <a:srgbClr val="418A18"/>
              </a:solidFill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418A18"/>
                </a:solidFill>
                <a:cs typeface="Times New Roman" pitchFamily="18" charset="0"/>
              </a:rPr>
              <a:t>Решетник Мария</a:t>
            </a:r>
            <a:r>
              <a:rPr lang="en-US" b="1" dirty="0" smtClean="0">
                <a:solidFill>
                  <a:srgbClr val="418A18"/>
                </a:solidFill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418A18"/>
                </a:solidFill>
                <a:cs typeface="Times New Roman" pitchFamily="18" charset="0"/>
              </a:rPr>
              <a:t>Сергеевна</a:t>
            </a:r>
          </a:p>
          <a:p>
            <a: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  <a:t>Руководитель направления </a:t>
            </a:r>
          </a:p>
          <a:p>
            <a: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  <a:t>Управление </a:t>
            </a:r>
            <a:r>
              <a:rPr lang="ru-RU" dirty="0">
                <a:solidFill>
                  <a:srgbClr val="418A18"/>
                </a:solidFill>
                <a:cs typeface="Times New Roman" pitchFamily="18" charset="0"/>
              </a:rPr>
              <a:t>по работе с субъектами </a:t>
            </a:r>
            <a: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  <a:t>РФ ОАО «Сбербанк России» </a:t>
            </a:r>
            <a:br>
              <a:rPr lang="ru-RU" dirty="0" smtClean="0">
                <a:solidFill>
                  <a:srgbClr val="418A18"/>
                </a:solidFill>
                <a:cs typeface="Times New Roman" pitchFamily="18" charset="0"/>
              </a:rPr>
            </a:br>
            <a:endParaRPr lang="ru-RU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Тел.: (495) 957-55-08;  Моб.: (985) 992-68-38</a:t>
            </a:r>
          </a:p>
          <a:p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MSKirpicheva@sberbank.ru</a:t>
            </a:r>
            <a:endParaRPr lang="ru-RU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418A18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CgDo1hxkOuCtGa_AgtQg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3248</TotalTime>
  <Words>562</Words>
  <Application>Microsoft Office PowerPoint</Application>
  <PresentationFormat>Экран (4:3)</PresentationFormat>
  <Paragraphs>95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1_Тема Office</vt:lpstr>
      <vt:lpstr>2_Тема Office</vt:lpstr>
      <vt:lpstr>  Инструменты реализации долгосрочных инвестиционных проектов на базе основе регламента  «Инвестиционные проекты с гос. поддержкой и гос. участием»  на основе проектного финансирования  </vt:lpstr>
      <vt:lpstr>          Содержание</vt:lpstr>
      <vt:lpstr>Общая информация о Конкурсе «Регионы – устойчивое развитие»</vt:lpstr>
      <vt:lpstr>Задачи Оргкомитета </vt:lpstr>
      <vt:lpstr> Структура Конкурса</vt:lpstr>
      <vt:lpstr> Оргкомитет и Владимирская область</vt:lpstr>
      <vt:lpstr>Слайд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Механизмы реализации инвестиционных проектов с господержкой / госучастием в рамках исполнения</dc:title>
  <dc:creator>belichenko</dc:creator>
  <cp:lastModifiedBy>mashtakova</cp:lastModifiedBy>
  <cp:revision>297</cp:revision>
  <cp:lastPrinted>2015-03-20T03:05:59Z</cp:lastPrinted>
  <dcterms:created xsi:type="dcterms:W3CDTF">2014-11-17T08:55:10Z</dcterms:created>
  <dcterms:modified xsi:type="dcterms:W3CDTF">2015-03-23T13:14:59Z</dcterms:modified>
</cp:coreProperties>
</file>