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6" r:id="rId2"/>
  </p:sldMasterIdLst>
  <p:notesMasterIdLst>
    <p:notesMasterId r:id="rId9"/>
  </p:notesMasterIdLst>
  <p:handoutMasterIdLst>
    <p:handoutMasterId r:id="rId10"/>
  </p:handoutMasterIdLst>
  <p:sldIdLst>
    <p:sldId id="303" r:id="rId3"/>
    <p:sldId id="304" r:id="rId4"/>
    <p:sldId id="341" r:id="rId5"/>
    <p:sldId id="333" r:id="rId6"/>
    <p:sldId id="344" r:id="rId7"/>
    <p:sldId id="34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18A18"/>
    <a:srgbClr val="50AA1E"/>
    <a:srgbClr val="8CD153"/>
    <a:srgbClr val="A1C064"/>
    <a:srgbClr val="61CE24"/>
    <a:srgbClr val="7CDF45"/>
    <a:srgbClr val="33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94637" autoAdjust="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A6ED2-8BCD-4980-8751-0CDD1B2F288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DA2-5B93-4745-BA36-2F87B368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47845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064CD-A8CF-46D5-8E51-5B10A96711F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A6A9B-23DC-4A30-A255-E55EAC5234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4331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0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66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935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075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06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76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26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6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980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179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03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58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587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8172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378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8702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711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ZAR_STYLE_2013_Bas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640" y="104780"/>
            <a:ext cx="760240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2400" b="1">
                <a:solidFill>
                  <a:srgbClr val="2E8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7668348" y="44624"/>
            <a:ext cx="1046462" cy="81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 bwMode="auto">
          <a:xfrm>
            <a:off x="179519" y="634024"/>
            <a:ext cx="76928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688782" y="89281"/>
            <a:ext cx="29047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 userDrawn="1"/>
        </p:nvCxnSpPr>
        <p:spPr bwMode="auto">
          <a:xfrm>
            <a:off x="8462965" y="607827"/>
            <a:ext cx="5000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7702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4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04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51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30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89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4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8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96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5" y="260648"/>
            <a:ext cx="7992888" cy="1440160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Инструменты реализации долгосрочных </a:t>
            </a:r>
            <a:b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инвестиционных проектов</a:t>
            </a:r>
            <a:b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«Инвестиционные проекты с гос. поддержкой и гос. участием» </a:t>
            </a:r>
            <a:b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основе проектного финансирования</a:t>
            </a:r>
            <a:br>
              <a:rPr lang="ru-RU" sz="2000" b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latin typeface="Times New Roman" pitchFamily="18" charset="0"/>
                <a:cs typeface="Times New Roman" pitchFamily="18" charset="0"/>
              </a:rPr>
            </a:br>
            <a:endParaRPr lang="ru-RU" sz="20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916832"/>
            <a:ext cx="2736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«Схема реализации инвестиционных проектов с гос. поддержкой / гос.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участием»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«Ежегодной общественной премии «Регионы – устойчивое развитие»</a:t>
            </a:r>
            <a:endParaRPr lang="ru-RU" sz="1600" b="1" u="sng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2977" y="4005064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en-US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работе </a:t>
            </a:r>
          </a:p>
          <a:p>
            <a:pPr algn="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субъектами РФ </a:t>
            </a:r>
          </a:p>
          <a:p>
            <a:pPr algn="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ОАО «Сбербанк России»</a:t>
            </a:r>
          </a:p>
          <a:p>
            <a:pPr algn="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Решетник Мария  </a:t>
            </a: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Оргкомитет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«Ежегодная общественная премия 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«Регионы – устойчивое развитие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57" y="104780"/>
            <a:ext cx="7581191" cy="52924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Содержание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082531" y="6231743"/>
            <a:ext cx="1967841" cy="5292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94743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2E8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1731270"/>
              </p:ext>
            </p:extLst>
          </p:nvPr>
        </p:nvGraphicFramePr>
        <p:xfrm>
          <a:off x="323528" y="1395258"/>
          <a:ext cx="8352928" cy="771144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8352928"/>
              </a:tblGrid>
              <a:tr h="93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 anchor="ctr"/>
                </a:tc>
              </a:tr>
              <a:tr h="328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Факторы, вызывающие необходимость координации работы заинтересованных в привлечении инвестиций сторон.</a:t>
                      </a: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</a:t>
            </a:r>
            <a:endParaRPr lang="ru-RU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8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4781"/>
            <a:ext cx="7008472" cy="515907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Факторы,  вызывающие необходимость координации работы заинтересованных в привлечении инвестиций сторон.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156" y="82135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Инициаторам проектов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Понятность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– в виде получения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на ранней стадии работы над проектом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необходимой информации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 возможных формах и условиях финансирования и поддержки,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для возможности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рассчитать финансовые ресурсы и разработать порядок действий. </a:t>
            </a:r>
            <a:endParaRPr lang="ru-RU" sz="1400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Гарантии защиты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от потери Бизнеса и излишней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бюрократии.</a:t>
            </a:r>
          </a:p>
          <a:p>
            <a:pPr algn="just"/>
            <a:r>
              <a:rPr lang="ru-RU" sz="1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Органам государственной власти Субъектов федерации</a:t>
            </a:r>
          </a:p>
          <a:p>
            <a:pPr indent="360363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Рост предпринимательской активности в области малого и среднего бизнеса, направленной на создание новых субъектов хозяйственной деятельности, в том числе сосредоточенных на специально выделяемых инвестиционных площадках, включая индустриальные парки. </a:t>
            </a:r>
          </a:p>
          <a:p>
            <a:pPr indent="360363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Активное подключение кредитно-финансовых учреждений к работе с предпринимателями и инициативными гражданами па этапе формирования бизнес-идей. </a:t>
            </a:r>
          </a:p>
          <a:p>
            <a:pPr indent="360363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Наличие понятного федерального законодательства, регулирующего государственную поддержку инвестиционной деятельности, базирующегося на реальных предложениях предпринимателей. </a:t>
            </a:r>
          </a:p>
          <a:p>
            <a:pPr algn="just"/>
            <a:r>
              <a:rPr lang="ru-RU" sz="1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Федеральные органам государственной власти</a:t>
            </a:r>
          </a:p>
          <a:p>
            <a:pPr indent="360363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Участие в анализе всего потока поступающих инвестиционных проектов и бизнес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идей, с целью выработки универсальных механизмов государственной поддержки инвестиционной деятельности.</a:t>
            </a:r>
          </a:p>
          <a:p>
            <a:pPr indent="360363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Контроль 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работы региональных органов исполнительной власти по фактическим показателям (реализация инвестиционных соглашений). </a:t>
            </a:r>
            <a:endParaRPr lang="ru-RU" sz="1400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363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комплектовать из представленных к рассмотрению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проектов производственные кластеры,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обеспечивающие производственную кооперацию с якорным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резидентом,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специально выделенных инвестиционных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площадок, </a:t>
            </a:r>
            <a:r>
              <a:rPr lang="ru-RU" sz="1400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включая площадки монопрофильных муниципальных 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образований.</a:t>
            </a:r>
          </a:p>
          <a:p>
            <a:pPr algn="just"/>
            <a:endParaRPr lang="ru-RU" sz="1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615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Оргкомитет Конкурса «Регионы – устойчивое развитие»  - </a:t>
            </a:r>
            <a:r>
              <a:rPr lang="en-US" sz="16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создан </a:t>
            </a:r>
            <a:r>
              <a:rPr lang="en-US" sz="16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в 2011 году</a:t>
            </a:r>
          </a:p>
          <a:p>
            <a:pPr lvl="1" indent="257175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Правительство РФ  - Поручение 10 августа 2011 года № ДК-П9-5670</a:t>
            </a:r>
          </a:p>
          <a:p>
            <a:pPr lvl="1" indent="257175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ОАО «Сбербанк России» </a:t>
            </a:r>
          </a:p>
          <a:p>
            <a:pPr lvl="1" algn="just"/>
            <a:r>
              <a:rPr lang="ru-RU" sz="1600" i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ЗАО «ВТБ – Банк» (</a:t>
            </a:r>
            <a:r>
              <a:rPr lang="ru-RU" sz="1600" i="1" dirty="0" err="1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со-организатор</a:t>
            </a:r>
            <a:r>
              <a:rPr lang="ru-RU" sz="1600" i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с  мая 2014 года)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995936" y="5373216"/>
            <a:ext cx="648072" cy="360040"/>
          </a:xfrm>
          <a:prstGeom prst="downArrow">
            <a:avLst/>
          </a:prstGeom>
          <a:solidFill>
            <a:srgbClr val="61CE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2</a:t>
            </a:r>
            <a:endParaRPr lang="ru-RU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Продукт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620688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2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ОАО «Сбербанк России» и Оргкомитет Конкурса создали: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b="1" u="sng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Единая Программа (алгоритм) по сбору заявок инвестиционных проектов</a:t>
            </a:r>
            <a:r>
              <a:rPr lang="ru-RU" sz="12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для получения Инициаторами проектов (одновременно): 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Долгового финансирования  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Инвестиционного финансирования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Государственной поддержки (региональная / федеральная)</a:t>
            </a: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ru-RU" sz="1200" b="1" u="sng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b="1" u="sng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Универсальная (единая) Программа (алгоритм)</a:t>
            </a: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отбора, рассмотрения, структурирования и реализации инвестиционных проектов, который стандартизирован под требования: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Требования финансово- кредитных организаций 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Требования Инвестиционных фондов с государственным участием в уставном капитале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Требования страховых компаний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Требования субъектов РФ и требованиям региональных программ </a:t>
            </a:r>
          </a:p>
          <a:p>
            <a:pPr marL="1257300" lvl="2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Требования федеральных целевых программ и государственных программ (действующих и создаваемых)</a:t>
            </a:r>
            <a:endParaRPr lang="ru-RU" sz="1200" b="1" u="sng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lnSpc>
                <a:spcPct val="150000"/>
              </a:lnSpc>
            </a:pPr>
            <a:endParaRPr lang="ru-RU" sz="1200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200" b="1" u="sng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Регламент (финансовый продукт)</a:t>
            </a: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для финансирования реализации инвестиционных проектов на базе механизма Проектное финансирование («Особые условия финансирования реализации инвестиционных проектов с государственной поддержкой / государственным участием»)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572000" y="5589240"/>
            <a:ext cx="576064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962054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>
              <a:lnSpc>
                <a:spcPct val="150000"/>
              </a:lnSpc>
            </a:pPr>
            <a:r>
              <a:rPr lang="ru-RU" sz="1200" b="1" u="sng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Универсальная (единая) Система (алгоритм</a:t>
            </a: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работы по реализации инвестиционных проектов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ru-RU" sz="12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при взаимодействии со всеми участниками инвестиционной деятельности на базе проектного финансирования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3</a:t>
            </a:r>
            <a:endParaRPr lang="ru-RU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2924944"/>
            <a:ext cx="46805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ctr">
              <a:lnSpc>
                <a:spcPct val="150000"/>
              </a:lnSpc>
            </a:pPr>
            <a:r>
              <a:rPr lang="ru-RU" sz="14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Универсальная (единая) Программа (алгоритм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1" indent="-342900" algn="ctr">
              <a:lnSpc>
                <a:spcPct val="150000"/>
              </a:lnSpc>
            </a:pPr>
            <a:r>
              <a:rPr lang="ru-RU" sz="1400" u="sng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«Схема взаимодействия при реализации инвестиционных проектов с гос. поддержкой / гос. участием» </a:t>
            </a:r>
            <a:endParaRPr lang="ru-RU" sz="1400" u="sng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3469" y="764704"/>
            <a:ext cx="1901290" cy="1077218"/>
          </a:xfrm>
          <a:prstGeom prst="rect">
            <a:avLst/>
          </a:prstGeom>
          <a:solidFill>
            <a:srgbClr val="50AA1E"/>
          </a:solidFill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ОАО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«Сбербанк России»</a:t>
            </a: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1978" y="1628800"/>
            <a:ext cx="1269964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Оргкомитет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573649" y="2312876"/>
            <a:ext cx="648072" cy="5760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496" y="4581128"/>
            <a:ext cx="9108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360363"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Алгоритм позволяет начать реализацию инвестиционного проекта только при наличии решения о финансировании проекта инвестиционным фондом (</a:t>
            </a:r>
            <a:r>
              <a:rPr lang="ru-RU" sz="1400" dirty="0" err="1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) и финансово – кредитной организацией</a:t>
            </a:r>
          </a:p>
          <a:p>
            <a:pPr marL="360363" lvl="1" indent="-360363" algn="just">
              <a:buFont typeface="Wingdings" pitchFamily="2" charset="2"/>
              <a:buChar char="v"/>
            </a:pPr>
            <a:endParaRPr lang="ru-RU" sz="1400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363" lvl="1" indent="-360363"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Алгоритм исключает необоснованные затраты предприятия при подготовке документов по проекту для рассмотрения финансово – кредитной организацией (Банком)  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599892" y="3969060"/>
            <a:ext cx="648072" cy="57606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4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6309320"/>
            <a:ext cx="8712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Методическая и техническая работа по организации работы Конкурса возложена на Оргкомитет Конкурса</a:t>
            </a:r>
            <a:endParaRPr lang="ru-RU" sz="1400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4780"/>
            <a:ext cx="6288392" cy="529249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1266" y="2222441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Решетник Мария Сергеевна</a:t>
            </a:r>
          </a:p>
          <a:p>
            <a:endParaRPr lang="en-US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ОАО «Сбербанк России»</a:t>
            </a:r>
          </a:p>
          <a:p>
            <a:r>
              <a:rPr lang="ru-RU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Управление по работе с субъектами РФ</a:t>
            </a:r>
          </a:p>
          <a:p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Тел.: (495) 957-55-08;  </a:t>
            </a:r>
            <a:endParaRPr lang="ru-RU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.: (985) 992-68-38</a:t>
            </a:r>
          </a:p>
          <a:p>
            <a:r>
              <a:rPr lang="en-US" u="sng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MSKirpicheva@sberbank.ru</a:t>
            </a:r>
            <a:endParaRPr lang="ru-RU" u="sng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9076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</TotalTime>
  <Words>564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2_Тема Office</vt:lpstr>
      <vt:lpstr>  Инструменты реализации долгосрочных  инвестиционных проектов «Инвестиционные проекты с гос. поддержкой и гос. участием»  на основе проектного финансирования    </vt:lpstr>
      <vt:lpstr>          Содержание</vt:lpstr>
      <vt:lpstr>Факторы,  вызывающие необходимость координации работы заинтересованных в привлечении инвестиций сторон.</vt:lpstr>
      <vt:lpstr>              Продукт </vt:lpstr>
      <vt:lpstr> </vt:lpstr>
      <vt:lpstr>Спасибо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реализации инвестиционных проектов с господержкой / госучастием в рамках исполнения</dc:title>
  <dc:creator>belichenko</dc:creator>
  <cp:lastModifiedBy>mashtakova</cp:lastModifiedBy>
  <cp:revision>270</cp:revision>
  <cp:lastPrinted>2015-03-03T10:46:27Z</cp:lastPrinted>
  <dcterms:created xsi:type="dcterms:W3CDTF">2014-11-17T08:55:10Z</dcterms:created>
  <dcterms:modified xsi:type="dcterms:W3CDTF">2015-03-23T13:14:52Z</dcterms:modified>
</cp:coreProperties>
</file>